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8803600" cy="43192700"/>
  <p:notesSz cx="6858000" cy="9144000"/>
  <p:embeddedFontLst>
    <p:embeddedFont>
      <p:font typeface="Archivo Black" panose="020B0604020202020204" charset="0"/>
      <p:regular r:id="rId3"/>
    </p:embeddedFont>
    <p:embeddedFont>
      <p:font typeface="Arial Black" panose="020B0A04020102020204" pitchFamily="34" charset="0"/>
      <p:bold r:id="rId4"/>
    </p:embeddedFont>
    <p:embeddedFont>
      <p:font typeface="Arial Bold" panose="020B0604020202020204" charset="0"/>
      <p:regular r:id="rId5"/>
    </p:embeddedFont>
    <p:embeddedFont>
      <p:font typeface="Arimo Bold" panose="020B0604020202020204" charset="0"/>
      <p:regular r:id="rId6"/>
    </p:embeddedFont>
    <p:embeddedFont>
      <p:font typeface="League Spartan"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4" d="100"/>
          <a:sy n="24" d="100"/>
        </p:scale>
        <p:origin x="1637"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2079" y="41314217"/>
            <a:ext cx="4289749" cy="1710636"/>
            <a:chOff x="0" y="0"/>
            <a:chExt cx="5719665" cy="2280848"/>
          </a:xfrm>
        </p:grpSpPr>
        <p:sp>
          <p:nvSpPr>
            <p:cNvPr id="3" name="Freeform 3"/>
            <p:cNvSpPr/>
            <p:nvPr/>
          </p:nvSpPr>
          <p:spPr>
            <a:xfrm>
              <a:off x="0" y="0"/>
              <a:ext cx="5719699" cy="2280793"/>
            </a:xfrm>
            <a:custGeom>
              <a:avLst/>
              <a:gdLst/>
              <a:ahLst/>
              <a:cxnLst/>
              <a:rect l="l" t="t" r="r" b="b"/>
              <a:pathLst>
                <a:path w="5719699" h="2280793">
                  <a:moveTo>
                    <a:pt x="0" y="0"/>
                  </a:moveTo>
                  <a:lnTo>
                    <a:pt x="5719699" y="0"/>
                  </a:lnTo>
                  <a:lnTo>
                    <a:pt x="5719699" y="2280793"/>
                  </a:lnTo>
                  <a:lnTo>
                    <a:pt x="0" y="2280793"/>
                  </a:lnTo>
                  <a:lnTo>
                    <a:pt x="0" y="0"/>
                  </a:lnTo>
                  <a:close/>
                </a:path>
              </a:pathLst>
            </a:custGeom>
            <a:blipFill>
              <a:blip r:embed="rId2"/>
              <a:stretch>
                <a:fillRect l="-29" r="-28" b="-2"/>
              </a:stretch>
            </a:blipFill>
          </p:spPr>
          <p:txBody>
            <a:bodyPr/>
            <a:lstStyle/>
            <a:p>
              <a:endParaRPr lang="pt-BR"/>
            </a:p>
          </p:txBody>
        </p:sp>
      </p:grpSp>
      <p:sp>
        <p:nvSpPr>
          <p:cNvPr id="4" name="Freeform 4"/>
          <p:cNvSpPr/>
          <p:nvPr/>
        </p:nvSpPr>
        <p:spPr>
          <a:xfrm flipV="1">
            <a:off x="0" y="-2948450"/>
            <a:ext cx="28803600" cy="12551288"/>
          </a:xfrm>
          <a:custGeom>
            <a:avLst/>
            <a:gdLst/>
            <a:ahLst/>
            <a:cxnLst/>
            <a:rect l="l" t="t" r="r" b="b"/>
            <a:pathLst>
              <a:path w="28803600" h="12551288">
                <a:moveTo>
                  <a:pt x="0" y="12551288"/>
                </a:moveTo>
                <a:lnTo>
                  <a:pt x="28803600" y="12551288"/>
                </a:lnTo>
                <a:lnTo>
                  <a:pt x="28803600" y="0"/>
                </a:lnTo>
                <a:lnTo>
                  <a:pt x="0" y="0"/>
                </a:lnTo>
                <a:lnTo>
                  <a:pt x="0" y="12551288"/>
                </a:lnTo>
                <a:close/>
              </a:path>
            </a:pathLst>
          </a:custGeom>
          <a:blipFill>
            <a:blip r:embed="rId3">
              <a:extLst>
                <a:ext uri="{96DAC541-7B7A-43D3-8B79-37D633B846F1}">
                  <asvg:svgBlip xmlns:asvg="http://schemas.microsoft.com/office/drawing/2016/SVG/main" r:embed="rId4"/>
                </a:ext>
              </a:extLst>
            </a:blip>
            <a:stretch>
              <a:fillRect t="-2135" b="-2135"/>
            </a:stretch>
          </a:blipFill>
        </p:spPr>
        <p:txBody>
          <a:bodyPr/>
          <a:lstStyle/>
          <a:p>
            <a:endParaRPr lang="pt-BR"/>
          </a:p>
        </p:txBody>
      </p:sp>
      <p:grpSp>
        <p:nvGrpSpPr>
          <p:cNvPr id="5" name="Group 5"/>
          <p:cNvGrpSpPr/>
          <p:nvPr/>
        </p:nvGrpSpPr>
        <p:grpSpPr>
          <a:xfrm>
            <a:off x="23622000" y="1497032"/>
            <a:ext cx="4768732" cy="4774385"/>
            <a:chOff x="0" y="0"/>
            <a:chExt cx="6358309" cy="6365847"/>
          </a:xfrm>
        </p:grpSpPr>
        <p:sp>
          <p:nvSpPr>
            <p:cNvPr id="6" name="Freeform 6"/>
            <p:cNvSpPr/>
            <p:nvPr/>
          </p:nvSpPr>
          <p:spPr>
            <a:xfrm>
              <a:off x="0" y="0"/>
              <a:ext cx="6358255" cy="6365875"/>
            </a:xfrm>
            <a:custGeom>
              <a:avLst/>
              <a:gdLst/>
              <a:ahLst/>
              <a:cxnLst/>
              <a:rect l="l" t="t" r="r" b="b"/>
              <a:pathLst>
                <a:path w="6358255" h="6365875">
                  <a:moveTo>
                    <a:pt x="0" y="0"/>
                  </a:moveTo>
                  <a:lnTo>
                    <a:pt x="6358255" y="0"/>
                  </a:lnTo>
                  <a:lnTo>
                    <a:pt x="6358255" y="6365875"/>
                  </a:lnTo>
                  <a:lnTo>
                    <a:pt x="0" y="6365875"/>
                  </a:lnTo>
                  <a:lnTo>
                    <a:pt x="0" y="0"/>
                  </a:lnTo>
                  <a:close/>
                </a:path>
              </a:pathLst>
            </a:custGeom>
            <a:blipFill>
              <a:blip r:embed="rId5"/>
              <a:stretch>
                <a:fillRect l="-59" r="-60"/>
              </a:stretch>
            </a:blipFill>
          </p:spPr>
          <p:txBody>
            <a:bodyPr/>
            <a:lstStyle/>
            <a:p>
              <a:endParaRPr lang="pt-BR"/>
            </a:p>
          </p:txBody>
        </p:sp>
      </p:grpSp>
      <p:sp>
        <p:nvSpPr>
          <p:cNvPr id="7" name="Freeform 7"/>
          <p:cNvSpPr/>
          <p:nvPr/>
        </p:nvSpPr>
        <p:spPr>
          <a:xfrm>
            <a:off x="0" y="40625277"/>
            <a:ext cx="28800000" cy="144000"/>
          </a:xfrm>
          <a:custGeom>
            <a:avLst/>
            <a:gdLst/>
            <a:ahLst/>
            <a:cxnLst/>
            <a:rect l="l" t="t" r="r" b="b"/>
            <a:pathLst>
              <a:path w="28800000" h="144000">
                <a:moveTo>
                  <a:pt x="0" y="0"/>
                </a:moveTo>
                <a:lnTo>
                  <a:pt x="28800000" y="0"/>
                </a:lnTo>
                <a:lnTo>
                  <a:pt x="28800000" y="144000"/>
                </a:lnTo>
                <a:lnTo>
                  <a:pt x="0" y="144000"/>
                </a:lnTo>
                <a:lnTo>
                  <a:pt x="0" y="0"/>
                </a:lnTo>
                <a:close/>
              </a:path>
            </a:pathLst>
          </a:custGeom>
          <a:blipFill>
            <a:blip r:embed="rId6">
              <a:extLst>
                <a:ext uri="{96DAC541-7B7A-43D3-8B79-37D633B846F1}">
                  <asvg:svgBlip xmlns:asvg="http://schemas.microsoft.com/office/drawing/2016/SVG/main" r:embed="rId7"/>
                </a:ext>
              </a:extLst>
            </a:blip>
            <a:stretch>
              <a:fillRect l="-1500" r="-1500"/>
            </a:stretch>
          </a:blipFill>
        </p:spPr>
        <p:txBody>
          <a:bodyPr/>
          <a:lstStyle/>
          <a:p>
            <a:endParaRPr lang="pt-BR"/>
          </a:p>
        </p:txBody>
      </p:sp>
      <p:grpSp>
        <p:nvGrpSpPr>
          <p:cNvPr id="8" name="Group 8"/>
          <p:cNvGrpSpPr/>
          <p:nvPr/>
        </p:nvGrpSpPr>
        <p:grpSpPr>
          <a:xfrm>
            <a:off x="8596642" y="41314217"/>
            <a:ext cx="2348493" cy="1312928"/>
            <a:chOff x="0" y="0"/>
            <a:chExt cx="3131324" cy="1750571"/>
          </a:xfrm>
        </p:grpSpPr>
        <p:sp>
          <p:nvSpPr>
            <p:cNvPr id="9" name="Freeform 9"/>
            <p:cNvSpPr/>
            <p:nvPr/>
          </p:nvSpPr>
          <p:spPr>
            <a:xfrm>
              <a:off x="0" y="0"/>
              <a:ext cx="3131312" cy="1750568"/>
            </a:xfrm>
            <a:custGeom>
              <a:avLst/>
              <a:gdLst/>
              <a:ahLst/>
              <a:cxnLst/>
              <a:rect l="l" t="t" r="r" b="b"/>
              <a:pathLst>
                <a:path w="3131312" h="1750568">
                  <a:moveTo>
                    <a:pt x="0" y="0"/>
                  </a:moveTo>
                  <a:lnTo>
                    <a:pt x="3131312" y="0"/>
                  </a:lnTo>
                  <a:lnTo>
                    <a:pt x="3131312" y="1750568"/>
                  </a:lnTo>
                  <a:lnTo>
                    <a:pt x="0" y="1750568"/>
                  </a:lnTo>
                  <a:lnTo>
                    <a:pt x="0" y="0"/>
                  </a:lnTo>
                  <a:close/>
                </a:path>
              </a:pathLst>
            </a:custGeom>
            <a:blipFill>
              <a:blip r:embed="rId8"/>
              <a:stretch>
                <a:fillRect l="-9485" r="-9485"/>
              </a:stretch>
            </a:blipFill>
          </p:spPr>
          <p:txBody>
            <a:bodyPr/>
            <a:lstStyle/>
            <a:p>
              <a:endParaRPr lang="pt-BR"/>
            </a:p>
          </p:txBody>
        </p:sp>
      </p:grpSp>
      <p:sp>
        <p:nvSpPr>
          <p:cNvPr id="10" name="AutoShape 10"/>
          <p:cNvSpPr/>
          <p:nvPr/>
        </p:nvSpPr>
        <p:spPr>
          <a:xfrm rot="5398580">
            <a:off x="2864330" y="27210443"/>
            <a:ext cx="23071341" cy="0"/>
          </a:xfrm>
          <a:prstGeom prst="line">
            <a:avLst/>
          </a:prstGeom>
          <a:ln w="9525" cap="rnd">
            <a:solidFill>
              <a:srgbClr val="000000"/>
            </a:solidFill>
            <a:prstDash val="solid"/>
            <a:headEnd type="none" w="sm" len="sm"/>
            <a:tailEnd type="none" w="sm" len="sm"/>
          </a:ln>
        </p:spPr>
        <p:txBody>
          <a:bodyPr/>
          <a:lstStyle/>
          <a:p>
            <a:endParaRPr lang="pt-BR"/>
          </a:p>
        </p:txBody>
      </p:sp>
      <p:sp>
        <p:nvSpPr>
          <p:cNvPr id="11" name="Freeform 11"/>
          <p:cNvSpPr>
            <a:spLocks noGrp="1" noRot="1" noMove="1" noResize="1" noEditPoints="1" noAdjustHandles="1" noChangeArrowheads="1" noChangeShapeType="1"/>
          </p:cNvSpPr>
          <p:nvPr/>
        </p:nvSpPr>
        <p:spPr>
          <a:xfrm>
            <a:off x="2396954" y="4570030"/>
            <a:ext cx="6108249" cy="1599251"/>
          </a:xfrm>
          <a:custGeom>
            <a:avLst/>
            <a:gdLst/>
            <a:ahLst/>
            <a:cxnLst/>
            <a:rect l="l" t="t" r="r" b="b"/>
            <a:pathLst>
              <a:path w="6108249" h="1599251">
                <a:moveTo>
                  <a:pt x="0" y="0"/>
                </a:moveTo>
                <a:lnTo>
                  <a:pt x="6108249" y="0"/>
                </a:lnTo>
                <a:lnTo>
                  <a:pt x="6108249" y="1599251"/>
                </a:lnTo>
                <a:lnTo>
                  <a:pt x="0" y="15992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t-BR"/>
          </a:p>
        </p:txBody>
      </p:sp>
      <p:sp>
        <p:nvSpPr>
          <p:cNvPr id="12" name="Freeform 12"/>
          <p:cNvSpPr/>
          <p:nvPr/>
        </p:nvSpPr>
        <p:spPr>
          <a:xfrm>
            <a:off x="5127926" y="41494635"/>
            <a:ext cx="2474632" cy="1349799"/>
          </a:xfrm>
          <a:custGeom>
            <a:avLst/>
            <a:gdLst/>
            <a:ahLst/>
            <a:cxnLst/>
            <a:rect l="l" t="t" r="r" b="b"/>
            <a:pathLst>
              <a:path w="2474632" h="1349799">
                <a:moveTo>
                  <a:pt x="0" y="0"/>
                </a:moveTo>
                <a:lnTo>
                  <a:pt x="2474632" y="0"/>
                </a:lnTo>
                <a:lnTo>
                  <a:pt x="2474632" y="1349800"/>
                </a:lnTo>
                <a:lnTo>
                  <a:pt x="0" y="1349800"/>
                </a:lnTo>
                <a:lnTo>
                  <a:pt x="0" y="0"/>
                </a:lnTo>
                <a:close/>
              </a:path>
            </a:pathLst>
          </a:custGeom>
          <a:blipFill>
            <a:blip r:embed="rId11"/>
            <a:stretch>
              <a:fillRect/>
            </a:stretch>
          </a:blipFill>
        </p:spPr>
        <p:txBody>
          <a:bodyPr/>
          <a:lstStyle/>
          <a:p>
            <a:endParaRPr lang="pt-BR"/>
          </a:p>
        </p:txBody>
      </p:sp>
      <p:sp>
        <p:nvSpPr>
          <p:cNvPr id="13" name="TextBox 13"/>
          <p:cNvSpPr txBox="1"/>
          <p:nvPr/>
        </p:nvSpPr>
        <p:spPr>
          <a:xfrm>
            <a:off x="442394" y="527878"/>
            <a:ext cx="30309312" cy="802661"/>
          </a:xfrm>
          <a:prstGeom prst="rect">
            <a:avLst/>
          </a:prstGeom>
        </p:spPr>
        <p:txBody>
          <a:bodyPr lIns="0" tIns="0" rIns="0" bIns="0" rtlCol="0" anchor="t">
            <a:spAutoFit/>
          </a:bodyPr>
          <a:lstStyle/>
          <a:p>
            <a:pPr algn="l">
              <a:lnSpc>
                <a:spcPts val="6270"/>
              </a:lnSpc>
            </a:pPr>
            <a:r>
              <a:rPr lang="en-US" sz="4976">
                <a:solidFill>
                  <a:srgbClr val="FFFFFF"/>
                </a:solidFill>
                <a:latin typeface="League Spartan"/>
                <a:ea typeface="League Spartan"/>
                <a:cs typeface="League Spartan"/>
                <a:sym typeface="League Spartan"/>
              </a:rPr>
              <a:t>2     Joint Congress on Mechanical Vibration and Technological Innovations in Health</a:t>
            </a:r>
          </a:p>
        </p:txBody>
      </p:sp>
      <p:sp>
        <p:nvSpPr>
          <p:cNvPr id="14" name="TextBox 14"/>
          <p:cNvSpPr txBox="1"/>
          <p:nvPr/>
        </p:nvSpPr>
        <p:spPr>
          <a:xfrm>
            <a:off x="1001844" y="342789"/>
            <a:ext cx="629079" cy="514179"/>
          </a:xfrm>
          <a:prstGeom prst="rect">
            <a:avLst/>
          </a:prstGeom>
        </p:spPr>
        <p:txBody>
          <a:bodyPr lIns="0" tIns="0" rIns="0" bIns="0" rtlCol="0" anchor="t">
            <a:spAutoFit/>
          </a:bodyPr>
          <a:lstStyle/>
          <a:p>
            <a:pPr algn="ctr">
              <a:lnSpc>
                <a:spcPts val="3887"/>
              </a:lnSpc>
            </a:pPr>
            <a:r>
              <a:rPr lang="en-US" sz="2776">
                <a:solidFill>
                  <a:srgbClr val="FFFFFF"/>
                </a:solidFill>
                <a:latin typeface="League Spartan"/>
                <a:ea typeface="League Spartan"/>
                <a:cs typeface="League Spartan"/>
                <a:sym typeface="League Spartan"/>
              </a:rPr>
              <a:t>nd</a:t>
            </a:r>
          </a:p>
        </p:txBody>
      </p:sp>
      <p:sp>
        <p:nvSpPr>
          <p:cNvPr id="15" name="TextBox 15"/>
          <p:cNvSpPr txBox="1"/>
          <p:nvPr/>
        </p:nvSpPr>
        <p:spPr>
          <a:xfrm>
            <a:off x="109977" y="40852393"/>
            <a:ext cx="2101453" cy="461824"/>
          </a:xfrm>
          <a:prstGeom prst="rect">
            <a:avLst/>
          </a:prstGeom>
        </p:spPr>
        <p:txBody>
          <a:bodyPr lIns="0" tIns="0" rIns="0" bIns="0" rtlCol="0" anchor="t">
            <a:spAutoFit/>
          </a:bodyPr>
          <a:lstStyle/>
          <a:p>
            <a:pPr algn="ctr">
              <a:lnSpc>
                <a:spcPts val="3420"/>
              </a:lnSpc>
            </a:pPr>
            <a:r>
              <a:rPr lang="en-US" sz="2442" b="1">
                <a:solidFill>
                  <a:srgbClr val="000000"/>
                </a:solidFill>
                <a:latin typeface="Arimo Bold"/>
                <a:ea typeface="Arimo Bold"/>
                <a:cs typeface="Arimo Bold"/>
                <a:sym typeface="Arimo Bold"/>
              </a:rPr>
              <a:t>Organization:</a:t>
            </a:r>
          </a:p>
        </p:txBody>
      </p:sp>
      <p:sp>
        <p:nvSpPr>
          <p:cNvPr id="16" name="TextBox 16"/>
          <p:cNvSpPr txBox="1"/>
          <p:nvPr/>
        </p:nvSpPr>
        <p:spPr>
          <a:xfrm>
            <a:off x="13397232" y="40852393"/>
            <a:ext cx="3061967" cy="461824"/>
          </a:xfrm>
          <a:prstGeom prst="rect">
            <a:avLst/>
          </a:prstGeom>
        </p:spPr>
        <p:txBody>
          <a:bodyPr lIns="0" tIns="0" rIns="0" bIns="0" rtlCol="0" anchor="t">
            <a:spAutoFit/>
          </a:bodyPr>
          <a:lstStyle/>
          <a:p>
            <a:pPr algn="ctr">
              <a:lnSpc>
                <a:spcPts val="3420"/>
              </a:lnSpc>
            </a:pPr>
            <a:r>
              <a:rPr lang="en-US" sz="2442" b="1">
                <a:solidFill>
                  <a:srgbClr val="000000"/>
                </a:solidFill>
                <a:latin typeface="Arimo Bold"/>
                <a:ea typeface="Arimo Bold"/>
                <a:cs typeface="Arimo Bold"/>
                <a:sym typeface="Arimo Bold"/>
              </a:rPr>
              <a:t>Funding/Support:</a:t>
            </a:r>
          </a:p>
        </p:txBody>
      </p:sp>
      <p:sp>
        <p:nvSpPr>
          <p:cNvPr id="17" name="TextBox 17"/>
          <p:cNvSpPr txBox="1"/>
          <p:nvPr/>
        </p:nvSpPr>
        <p:spPr>
          <a:xfrm>
            <a:off x="787179" y="7331331"/>
            <a:ext cx="27225642" cy="1231106"/>
          </a:xfrm>
          <a:prstGeom prst="rect">
            <a:avLst/>
          </a:prstGeom>
        </p:spPr>
        <p:txBody>
          <a:bodyPr lIns="0" tIns="0" rIns="0" bIns="0" rtlCol="0" anchor="t">
            <a:spAutoFit/>
          </a:bodyPr>
          <a:lstStyle/>
          <a:p>
            <a:pPr algn="l">
              <a:lnSpc>
                <a:spcPts val="4800"/>
              </a:lnSpc>
            </a:pPr>
            <a:r>
              <a:rPr lang="en-US" sz="4000" b="1" dirty="0">
                <a:solidFill>
                  <a:srgbClr val="1F497D"/>
                </a:solidFill>
                <a:latin typeface="Arial Black" panose="020B0A04020102020204" pitchFamily="34" charset="0"/>
                <a:ea typeface="Arial Bold"/>
                <a:cs typeface="Arial Bold"/>
                <a:sym typeface="Arial Bold"/>
              </a:rPr>
              <a:t>WORK TITLE </a:t>
            </a:r>
            <a:r>
              <a:rPr lang="en-US" sz="4000" b="1" dirty="0">
                <a:solidFill>
                  <a:srgbClr val="FF0000"/>
                </a:solidFill>
                <a:latin typeface="Arial Bold"/>
                <a:ea typeface="Arial Bold"/>
                <a:cs typeface="Arial Bold"/>
                <a:sym typeface="Arial Bold"/>
              </a:rPr>
              <a:t>(Text in dark blue, text 2 color, capital letters, bold, Arial black font size 50 and justified or centered)</a:t>
            </a:r>
          </a:p>
        </p:txBody>
      </p:sp>
      <p:sp>
        <p:nvSpPr>
          <p:cNvPr id="18" name="TextBox 18"/>
          <p:cNvSpPr txBox="1"/>
          <p:nvPr/>
        </p:nvSpPr>
        <p:spPr>
          <a:xfrm>
            <a:off x="787179" y="9562831"/>
            <a:ext cx="27225642" cy="1317724"/>
          </a:xfrm>
          <a:prstGeom prst="rect">
            <a:avLst/>
          </a:prstGeom>
        </p:spPr>
        <p:txBody>
          <a:bodyPr lIns="0" tIns="0" rIns="0" bIns="0" rtlCol="0" anchor="t">
            <a:spAutoFit/>
          </a:bodyPr>
          <a:lstStyle/>
          <a:p>
            <a:pPr algn="ctr">
              <a:lnSpc>
                <a:spcPts val="4800"/>
              </a:lnSpc>
            </a:pPr>
            <a:r>
              <a:rPr lang="en-US" sz="4000" b="1" dirty="0">
                <a:solidFill>
                  <a:srgbClr val="000000"/>
                </a:solidFill>
                <a:latin typeface="Arial Bold"/>
                <a:ea typeface="Arial Bold"/>
                <a:cs typeface="Arial Bold"/>
                <a:sym typeface="Arial Bold"/>
              </a:rPr>
              <a:t>Pedro da Silva-Aranha¹*</a:t>
            </a:r>
            <a:r>
              <a:rPr lang="en-US" sz="4000" dirty="0">
                <a:solidFill>
                  <a:srgbClr val="000000"/>
                </a:solidFill>
                <a:latin typeface="Arial"/>
                <a:ea typeface="Arial"/>
                <a:cs typeface="Arial"/>
                <a:sym typeface="Arial"/>
              </a:rPr>
              <a:t>;</a:t>
            </a:r>
            <a:r>
              <a:rPr lang="en-US" sz="4000" b="1" dirty="0">
                <a:solidFill>
                  <a:srgbClr val="000000"/>
                </a:solidFill>
                <a:latin typeface="Arial Bold"/>
                <a:ea typeface="Arial Bold"/>
                <a:cs typeface="Arial Bold"/>
                <a:sym typeface="Arial Bold"/>
              </a:rPr>
              <a:t> </a:t>
            </a:r>
            <a:r>
              <a:rPr lang="en-US" sz="4000" dirty="0">
                <a:solidFill>
                  <a:srgbClr val="000000"/>
                </a:solidFill>
                <a:latin typeface="Arial"/>
                <a:ea typeface="Arial"/>
                <a:cs typeface="Arial"/>
                <a:sym typeface="Arial"/>
              </a:rPr>
              <a:t>Gabriel Oliveira da Silva¹ ²; Bruna Santos-Silva³ </a:t>
            </a:r>
            <a:r>
              <a:rPr lang="en-US" sz="4000" dirty="0">
                <a:solidFill>
                  <a:srgbClr val="FF0000"/>
                </a:solidFill>
                <a:latin typeface="Arial"/>
                <a:ea typeface="Arial"/>
                <a:cs typeface="Arial"/>
                <a:sym typeface="Arial"/>
              </a:rPr>
              <a:t>(Centered text, Arial font size 40, authors' names without abbreviations and first author in bold)</a:t>
            </a:r>
          </a:p>
        </p:txBody>
      </p:sp>
      <p:sp>
        <p:nvSpPr>
          <p:cNvPr id="19" name="TextBox 19"/>
          <p:cNvSpPr txBox="1"/>
          <p:nvPr/>
        </p:nvSpPr>
        <p:spPr>
          <a:xfrm>
            <a:off x="1252143" y="11741894"/>
            <a:ext cx="25694397" cy="1729561"/>
          </a:xfrm>
          <a:prstGeom prst="rect">
            <a:avLst/>
          </a:prstGeom>
        </p:spPr>
        <p:txBody>
          <a:bodyPr lIns="0" tIns="0" rIns="0" bIns="0" rtlCol="0" anchor="t">
            <a:spAutoFit/>
          </a:bodyPr>
          <a:lstStyle/>
          <a:p>
            <a:pPr algn="ctr">
              <a:lnSpc>
                <a:spcPts val="3840"/>
              </a:lnSpc>
            </a:pPr>
            <a:r>
              <a:rPr lang="en-US" sz="3200">
                <a:solidFill>
                  <a:srgbClr val="000000"/>
                </a:solidFill>
                <a:latin typeface="Arial"/>
                <a:ea typeface="Arial"/>
                <a:cs typeface="Arial"/>
                <a:sym typeface="Arial"/>
              </a:rPr>
              <a:t>¹ Laboratório de Sistemas Inteligentes, Universidade Federal de Minas Gerais, Belo Horizonte, MG, Brazil, 31270-901  </a:t>
            </a:r>
          </a:p>
          <a:p>
            <a:pPr algn="ctr">
              <a:lnSpc>
                <a:spcPts val="3840"/>
              </a:lnSpc>
            </a:pPr>
            <a:r>
              <a:rPr lang="en-US" sz="3200">
                <a:solidFill>
                  <a:srgbClr val="000000"/>
                </a:solidFill>
                <a:latin typeface="Arial"/>
                <a:ea typeface="Arial"/>
                <a:cs typeface="Arial"/>
                <a:sym typeface="Arial"/>
              </a:rPr>
              <a:t>² Programa de Pós-graduação em Educação Física, Universidade do Estado do Rio de Janeiro, Rio de Janeiro, RJ, Brazil, 20550-013</a:t>
            </a:r>
          </a:p>
          <a:p>
            <a:pPr algn="ctr">
              <a:lnSpc>
                <a:spcPts val="3840"/>
              </a:lnSpc>
            </a:pPr>
            <a:r>
              <a:rPr lang="en-US" sz="3200">
                <a:solidFill>
                  <a:srgbClr val="000000"/>
                </a:solidFill>
                <a:latin typeface="Arial"/>
                <a:ea typeface="Arial"/>
                <a:cs typeface="Arial"/>
                <a:sym typeface="Arial"/>
              </a:rPr>
              <a:t>³ </a:t>
            </a:r>
            <a:r>
              <a:rPr lang="en-US" sz="3200">
                <a:solidFill>
                  <a:srgbClr val="FF0000"/>
                </a:solidFill>
                <a:latin typeface="Arial"/>
                <a:ea typeface="Arial"/>
                <a:cs typeface="Arial"/>
                <a:sym typeface="Arial"/>
              </a:rPr>
              <a:t>(Arial font size 32, number size 36 and centered)</a:t>
            </a:r>
          </a:p>
        </p:txBody>
      </p:sp>
      <p:sp>
        <p:nvSpPr>
          <p:cNvPr id="20" name="TextBox 20"/>
          <p:cNvSpPr txBox="1"/>
          <p:nvPr/>
        </p:nvSpPr>
        <p:spPr>
          <a:xfrm>
            <a:off x="4071117" y="15154406"/>
            <a:ext cx="5292276" cy="625971"/>
          </a:xfrm>
          <a:prstGeom prst="rect">
            <a:avLst/>
          </a:prstGeom>
        </p:spPr>
        <p:txBody>
          <a:bodyPr lIns="0" tIns="0" rIns="0" bIns="0" rtlCol="0" anchor="t">
            <a:spAutoFit/>
          </a:bodyPr>
          <a:lstStyle/>
          <a:p>
            <a:pPr algn="ctr">
              <a:lnSpc>
                <a:spcPts val="4800"/>
              </a:lnSpc>
            </a:pPr>
            <a:r>
              <a:rPr lang="en-US" sz="4000" spc="7" dirty="0">
                <a:solidFill>
                  <a:srgbClr val="1F487C"/>
                </a:solidFill>
                <a:latin typeface="Arial Black" panose="020B0A04020102020204" pitchFamily="34" charset="0"/>
                <a:ea typeface="Archivo Black"/>
                <a:cs typeface="Archivo Black"/>
                <a:sym typeface="Archivo Black"/>
              </a:rPr>
              <a:t>INTRODUCTION</a:t>
            </a:r>
          </a:p>
        </p:txBody>
      </p:sp>
      <p:sp>
        <p:nvSpPr>
          <p:cNvPr id="21" name="TextBox 21"/>
          <p:cNvSpPr txBox="1"/>
          <p:nvPr/>
        </p:nvSpPr>
        <p:spPr>
          <a:xfrm>
            <a:off x="993550" y="16730563"/>
            <a:ext cx="11381815" cy="1883450"/>
          </a:xfrm>
          <a:prstGeom prst="rect">
            <a:avLst/>
          </a:prstGeom>
        </p:spPr>
        <p:txBody>
          <a:bodyPr lIns="0" tIns="0" rIns="0" bIns="0" rtlCol="0" anchor="t">
            <a:spAutoFit/>
          </a:bodyPr>
          <a:lstStyle/>
          <a:p>
            <a:pPr algn="just">
              <a:lnSpc>
                <a:spcPts val="3840"/>
              </a:lnSpc>
            </a:pPr>
            <a:r>
              <a:rPr lang="en-US" sz="3200" spc="5">
                <a:solidFill>
                  <a:srgbClr val="000000"/>
                </a:solidFill>
                <a:latin typeface="Arial"/>
                <a:ea typeface="Arial"/>
                <a:cs typeface="Arial"/>
                <a:sym typeface="Arial"/>
              </a:rPr>
              <a:t>Fundamentals for the development of the study </a:t>
            </a:r>
            <a:r>
              <a:rPr lang="en-US" sz="3200" spc="5">
                <a:solidFill>
                  <a:srgbClr val="FF0000"/>
                </a:solidFill>
                <a:latin typeface="Arial"/>
                <a:ea typeface="Arial"/>
                <a:cs typeface="Arial"/>
                <a:sym typeface="Arial"/>
              </a:rPr>
              <a:t>(Arial font size 32 and justified).</a:t>
            </a:r>
          </a:p>
          <a:p>
            <a:pPr algn="just">
              <a:lnSpc>
                <a:spcPts val="3840"/>
              </a:lnSpc>
            </a:pPr>
            <a:endParaRPr lang="en-US" sz="3200" spc="5">
              <a:solidFill>
                <a:srgbClr val="FF0000"/>
              </a:solidFill>
              <a:latin typeface="Arial"/>
              <a:ea typeface="Arial"/>
              <a:cs typeface="Arial"/>
              <a:sym typeface="Arial"/>
            </a:endParaRPr>
          </a:p>
          <a:p>
            <a:pPr algn="l">
              <a:lnSpc>
                <a:spcPts val="3840"/>
              </a:lnSpc>
            </a:pPr>
            <a:endParaRPr lang="en-US" sz="3200" spc="5">
              <a:solidFill>
                <a:srgbClr val="FF0000"/>
              </a:solidFill>
              <a:latin typeface="Arial"/>
              <a:ea typeface="Arial"/>
              <a:cs typeface="Arial"/>
              <a:sym typeface="Arial"/>
            </a:endParaRPr>
          </a:p>
        </p:txBody>
      </p:sp>
      <p:sp>
        <p:nvSpPr>
          <p:cNvPr id="22" name="TextBox 22"/>
          <p:cNvSpPr txBox="1"/>
          <p:nvPr/>
        </p:nvSpPr>
        <p:spPr>
          <a:xfrm>
            <a:off x="4296911" y="24510614"/>
            <a:ext cx="5292276" cy="625971"/>
          </a:xfrm>
          <a:prstGeom prst="rect">
            <a:avLst/>
          </a:prstGeom>
        </p:spPr>
        <p:txBody>
          <a:bodyPr lIns="0" tIns="0" rIns="0" bIns="0" rtlCol="0" anchor="t">
            <a:spAutoFit/>
          </a:bodyPr>
          <a:lstStyle/>
          <a:p>
            <a:pPr algn="ctr">
              <a:lnSpc>
                <a:spcPts val="4800"/>
              </a:lnSpc>
            </a:pPr>
            <a:r>
              <a:rPr lang="en-US" sz="4000" spc="7" dirty="0">
                <a:solidFill>
                  <a:srgbClr val="1F497D"/>
                </a:solidFill>
                <a:latin typeface="Arial Black" panose="020B0A04020102020204" pitchFamily="34" charset="0"/>
                <a:ea typeface="Archivo Black"/>
                <a:cs typeface="Archivo Black"/>
                <a:sym typeface="Archivo Black"/>
              </a:rPr>
              <a:t>AIM</a:t>
            </a:r>
          </a:p>
        </p:txBody>
      </p:sp>
      <p:sp>
        <p:nvSpPr>
          <p:cNvPr id="23" name="TextBox 23"/>
          <p:cNvSpPr txBox="1"/>
          <p:nvPr/>
        </p:nvSpPr>
        <p:spPr>
          <a:xfrm>
            <a:off x="2488393" y="28228021"/>
            <a:ext cx="8122920" cy="625971"/>
          </a:xfrm>
          <a:prstGeom prst="rect">
            <a:avLst/>
          </a:prstGeom>
        </p:spPr>
        <p:txBody>
          <a:bodyPr lIns="0" tIns="0" rIns="0" bIns="0" rtlCol="0" anchor="t">
            <a:spAutoFit/>
          </a:bodyPr>
          <a:lstStyle/>
          <a:p>
            <a:pPr algn="ctr">
              <a:lnSpc>
                <a:spcPts val="4800"/>
              </a:lnSpc>
            </a:pPr>
            <a:r>
              <a:rPr lang="en-US" sz="4000" spc="7" dirty="0">
                <a:solidFill>
                  <a:srgbClr val="1F497D"/>
                </a:solidFill>
                <a:latin typeface="Arial Black" panose="020B0A04020102020204" pitchFamily="34" charset="0"/>
                <a:ea typeface="Archivo Black"/>
                <a:cs typeface="Archivo Black"/>
                <a:sym typeface="Archivo Black"/>
              </a:rPr>
              <a:t>MATERIALS AND METHODS</a:t>
            </a:r>
          </a:p>
        </p:txBody>
      </p:sp>
      <p:sp>
        <p:nvSpPr>
          <p:cNvPr id="24" name="TextBox 24"/>
          <p:cNvSpPr txBox="1"/>
          <p:nvPr/>
        </p:nvSpPr>
        <p:spPr>
          <a:xfrm>
            <a:off x="993550" y="25657579"/>
            <a:ext cx="11898997" cy="1329452"/>
          </a:xfrm>
          <a:prstGeom prst="rect">
            <a:avLst/>
          </a:prstGeom>
        </p:spPr>
        <p:txBody>
          <a:bodyPr lIns="0" tIns="0" rIns="0" bIns="0" rtlCol="0" anchor="t">
            <a:spAutoFit/>
          </a:bodyPr>
          <a:lstStyle/>
          <a:p>
            <a:pPr algn="just">
              <a:lnSpc>
                <a:spcPts val="3840"/>
              </a:lnSpc>
            </a:pPr>
            <a:r>
              <a:rPr lang="en-US" sz="3200" spc="5">
                <a:solidFill>
                  <a:srgbClr val="000000"/>
                </a:solidFill>
                <a:latin typeface="Arial"/>
                <a:ea typeface="Arial"/>
                <a:cs typeface="Arial"/>
                <a:sym typeface="Arial"/>
              </a:rPr>
              <a:t>The objectives for conducting the study must be clearly listed. </a:t>
            </a:r>
            <a:r>
              <a:rPr lang="en-US" sz="3200" spc="5">
                <a:solidFill>
                  <a:srgbClr val="FF0000"/>
                </a:solidFill>
                <a:latin typeface="Arial"/>
                <a:ea typeface="Arial"/>
                <a:cs typeface="Arial"/>
                <a:sym typeface="Arial"/>
              </a:rPr>
              <a:t>(Arial font size 32 and justified).</a:t>
            </a:r>
            <a:r>
              <a:rPr lang="en-US" sz="3200" spc="5">
                <a:solidFill>
                  <a:srgbClr val="000000"/>
                </a:solidFill>
                <a:latin typeface="Arial"/>
                <a:ea typeface="Arial"/>
                <a:cs typeface="Arial"/>
                <a:sym typeface="Arial"/>
              </a:rPr>
              <a:t>.</a:t>
            </a:r>
          </a:p>
          <a:p>
            <a:pPr algn="l">
              <a:lnSpc>
                <a:spcPts val="3840"/>
              </a:lnSpc>
            </a:pPr>
            <a:endParaRPr lang="en-US" sz="3200" spc="5">
              <a:solidFill>
                <a:srgbClr val="000000"/>
              </a:solidFill>
              <a:latin typeface="Arial"/>
              <a:ea typeface="Arial"/>
              <a:cs typeface="Arial"/>
              <a:sym typeface="Arial"/>
            </a:endParaRPr>
          </a:p>
        </p:txBody>
      </p:sp>
      <p:sp>
        <p:nvSpPr>
          <p:cNvPr id="25" name="TextBox 25"/>
          <p:cNvSpPr txBox="1"/>
          <p:nvPr/>
        </p:nvSpPr>
        <p:spPr>
          <a:xfrm>
            <a:off x="993551" y="29557434"/>
            <a:ext cx="11898997" cy="3791664"/>
          </a:xfrm>
          <a:prstGeom prst="rect">
            <a:avLst/>
          </a:prstGeom>
        </p:spPr>
        <p:txBody>
          <a:bodyPr lIns="0" tIns="0" rIns="0" bIns="0" rtlCol="0" anchor="t">
            <a:spAutoFit/>
          </a:bodyPr>
          <a:lstStyle/>
          <a:p>
            <a:pPr algn="just">
              <a:lnSpc>
                <a:spcPts val="3840"/>
              </a:lnSpc>
            </a:pPr>
            <a:r>
              <a:rPr lang="en-US" sz="3200" spc="5">
                <a:solidFill>
                  <a:srgbClr val="000000"/>
                </a:solidFill>
                <a:latin typeface="Arial"/>
                <a:ea typeface="Arial"/>
                <a:cs typeface="Arial"/>
                <a:sym typeface="Arial"/>
              </a:rPr>
              <a:t>Indicate all materials used for the study, including sample size, age, and gender for experiments involving humans or species, and age, body mass, and gender for laboratory animals. Additionally, reference the project approval letter (protocol/process) from the ethics committee for animal or human experimentation. Include details on the software and methods used for statistical analysis. </a:t>
            </a:r>
            <a:r>
              <a:rPr lang="en-US" sz="3200" spc="5">
                <a:solidFill>
                  <a:srgbClr val="FF0000"/>
                </a:solidFill>
                <a:latin typeface="Arial"/>
                <a:ea typeface="Arial"/>
                <a:cs typeface="Arial"/>
                <a:sym typeface="Arial"/>
              </a:rPr>
              <a:t>(Arial font size 32 and justified)</a:t>
            </a:r>
            <a:r>
              <a:rPr lang="en-US" sz="3200" spc="5">
                <a:solidFill>
                  <a:srgbClr val="000000"/>
                </a:solidFill>
                <a:latin typeface="Arial"/>
                <a:ea typeface="Arial"/>
                <a:cs typeface="Arial"/>
                <a:sym typeface="Arial"/>
              </a:rPr>
              <a:t>. </a:t>
            </a:r>
          </a:p>
          <a:p>
            <a:pPr algn="l">
              <a:lnSpc>
                <a:spcPts val="3840"/>
              </a:lnSpc>
            </a:pPr>
            <a:endParaRPr lang="en-US" sz="3200" spc="5">
              <a:solidFill>
                <a:srgbClr val="000000"/>
              </a:solidFill>
              <a:latin typeface="Arial"/>
              <a:ea typeface="Arial"/>
              <a:cs typeface="Arial"/>
              <a:sym typeface="Arial"/>
            </a:endParaRPr>
          </a:p>
        </p:txBody>
      </p:sp>
      <p:sp>
        <p:nvSpPr>
          <p:cNvPr id="26" name="TextBox 26"/>
          <p:cNvSpPr txBox="1"/>
          <p:nvPr/>
        </p:nvSpPr>
        <p:spPr>
          <a:xfrm>
            <a:off x="18188688" y="15144420"/>
            <a:ext cx="5292276" cy="625971"/>
          </a:xfrm>
          <a:prstGeom prst="rect">
            <a:avLst/>
          </a:prstGeom>
        </p:spPr>
        <p:txBody>
          <a:bodyPr lIns="0" tIns="0" rIns="0" bIns="0" rtlCol="0" anchor="t">
            <a:spAutoFit/>
          </a:bodyPr>
          <a:lstStyle/>
          <a:p>
            <a:pPr algn="ctr">
              <a:lnSpc>
                <a:spcPts val="4800"/>
              </a:lnSpc>
            </a:pPr>
            <a:r>
              <a:rPr lang="en-US" sz="4000" spc="7" dirty="0">
                <a:solidFill>
                  <a:srgbClr val="1F487C"/>
                </a:solidFill>
                <a:latin typeface="Arial Black" panose="020B0A04020102020204" pitchFamily="34" charset="0"/>
                <a:ea typeface="Archivo Black"/>
                <a:cs typeface="Archivo Black"/>
                <a:sym typeface="Archivo Black"/>
              </a:rPr>
              <a:t>RESULTS</a:t>
            </a:r>
          </a:p>
        </p:txBody>
      </p:sp>
      <p:sp>
        <p:nvSpPr>
          <p:cNvPr id="27" name="TextBox 27"/>
          <p:cNvSpPr txBox="1"/>
          <p:nvPr/>
        </p:nvSpPr>
        <p:spPr>
          <a:xfrm>
            <a:off x="18150588" y="28224573"/>
            <a:ext cx="5292276" cy="625971"/>
          </a:xfrm>
          <a:prstGeom prst="rect">
            <a:avLst/>
          </a:prstGeom>
        </p:spPr>
        <p:txBody>
          <a:bodyPr lIns="0" tIns="0" rIns="0" bIns="0" rtlCol="0" anchor="t">
            <a:spAutoFit/>
          </a:bodyPr>
          <a:lstStyle/>
          <a:p>
            <a:pPr algn="ctr">
              <a:lnSpc>
                <a:spcPts val="4800"/>
              </a:lnSpc>
            </a:pPr>
            <a:r>
              <a:rPr lang="en-US" sz="4000" spc="7" dirty="0">
                <a:solidFill>
                  <a:srgbClr val="1F487C"/>
                </a:solidFill>
                <a:latin typeface="Arial Black" panose="020B0A04020102020204" pitchFamily="34" charset="0"/>
                <a:ea typeface="Archivo Black"/>
                <a:cs typeface="Archivo Black"/>
                <a:sym typeface="Archivo Black"/>
              </a:rPr>
              <a:t>CONCLUSION</a:t>
            </a:r>
          </a:p>
        </p:txBody>
      </p:sp>
      <p:sp>
        <p:nvSpPr>
          <p:cNvPr id="28" name="TextBox 28"/>
          <p:cNvSpPr txBox="1"/>
          <p:nvPr/>
        </p:nvSpPr>
        <p:spPr>
          <a:xfrm>
            <a:off x="18150588" y="33565227"/>
            <a:ext cx="5292276" cy="625971"/>
          </a:xfrm>
          <a:prstGeom prst="rect">
            <a:avLst/>
          </a:prstGeom>
        </p:spPr>
        <p:txBody>
          <a:bodyPr lIns="0" tIns="0" rIns="0" bIns="0" rtlCol="0" anchor="t">
            <a:spAutoFit/>
          </a:bodyPr>
          <a:lstStyle/>
          <a:p>
            <a:pPr algn="ctr">
              <a:lnSpc>
                <a:spcPts val="4800"/>
              </a:lnSpc>
            </a:pPr>
            <a:r>
              <a:rPr lang="en-US" sz="4000" spc="7" dirty="0">
                <a:solidFill>
                  <a:srgbClr val="1F487C"/>
                </a:solidFill>
                <a:latin typeface="Arial Black" panose="020B0A04020102020204" pitchFamily="34" charset="0"/>
                <a:ea typeface="Archivo Black"/>
                <a:cs typeface="Archivo Black"/>
                <a:sym typeface="Archivo Black"/>
              </a:rPr>
              <a:t>REFERENCES</a:t>
            </a:r>
          </a:p>
        </p:txBody>
      </p:sp>
      <p:sp>
        <p:nvSpPr>
          <p:cNvPr id="29" name="TextBox 29"/>
          <p:cNvSpPr txBox="1"/>
          <p:nvPr/>
        </p:nvSpPr>
        <p:spPr>
          <a:xfrm>
            <a:off x="15761343" y="16730563"/>
            <a:ext cx="11898997" cy="3299222"/>
          </a:xfrm>
          <a:prstGeom prst="rect">
            <a:avLst/>
          </a:prstGeom>
        </p:spPr>
        <p:txBody>
          <a:bodyPr lIns="0" tIns="0" rIns="0" bIns="0" rtlCol="0" anchor="t">
            <a:spAutoFit/>
          </a:bodyPr>
          <a:lstStyle/>
          <a:p>
            <a:pPr algn="just">
              <a:lnSpc>
                <a:spcPts val="3840"/>
              </a:lnSpc>
            </a:pPr>
            <a:r>
              <a:rPr lang="en-US" sz="3200" spc="5">
                <a:solidFill>
                  <a:srgbClr val="000000"/>
                </a:solidFill>
                <a:latin typeface="Arial"/>
                <a:ea typeface="Arial"/>
                <a:cs typeface="Arial"/>
                <a:sym typeface="Arial"/>
              </a:rPr>
              <a:t>The results, along with their respective values, must be cited in the text according to the order in which the experiment was conducted. Use compatible statistics (mean ± standard deviation, standard error, actual sample size, percentage of control, etc.) and include the appropriate units of measurement.</a:t>
            </a:r>
            <a:r>
              <a:rPr lang="en-US" sz="3200" spc="5">
                <a:solidFill>
                  <a:srgbClr val="FF0000"/>
                </a:solidFill>
                <a:latin typeface="Arial"/>
                <a:ea typeface="Arial"/>
                <a:cs typeface="Arial"/>
                <a:sym typeface="Arial"/>
              </a:rPr>
              <a:t> (Arial font size 32 and justified)</a:t>
            </a:r>
            <a:r>
              <a:rPr lang="en-US" sz="3200" spc="5">
                <a:solidFill>
                  <a:srgbClr val="000000"/>
                </a:solidFill>
                <a:latin typeface="Arial"/>
                <a:ea typeface="Arial"/>
                <a:cs typeface="Arial"/>
                <a:sym typeface="Arial"/>
              </a:rPr>
              <a:t>.</a:t>
            </a:r>
          </a:p>
          <a:p>
            <a:pPr algn="l">
              <a:lnSpc>
                <a:spcPts val="3840"/>
              </a:lnSpc>
            </a:pPr>
            <a:endParaRPr lang="en-US" sz="3200" spc="5">
              <a:solidFill>
                <a:srgbClr val="000000"/>
              </a:solidFill>
              <a:latin typeface="Arial"/>
              <a:ea typeface="Arial"/>
              <a:cs typeface="Arial"/>
              <a:sym typeface="Arial"/>
            </a:endParaRPr>
          </a:p>
        </p:txBody>
      </p:sp>
      <p:sp>
        <p:nvSpPr>
          <p:cNvPr id="30" name="TextBox 30"/>
          <p:cNvSpPr txBox="1"/>
          <p:nvPr/>
        </p:nvSpPr>
        <p:spPr>
          <a:xfrm>
            <a:off x="15252926" y="29481422"/>
            <a:ext cx="11898997" cy="1329452"/>
          </a:xfrm>
          <a:prstGeom prst="rect">
            <a:avLst/>
          </a:prstGeom>
        </p:spPr>
        <p:txBody>
          <a:bodyPr lIns="0" tIns="0" rIns="0" bIns="0" rtlCol="0" anchor="t">
            <a:spAutoFit/>
          </a:bodyPr>
          <a:lstStyle/>
          <a:p>
            <a:pPr algn="just">
              <a:lnSpc>
                <a:spcPts val="3840"/>
              </a:lnSpc>
            </a:pPr>
            <a:r>
              <a:rPr lang="en-US" sz="3200" spc="5">
                <a:solidFill>
                  <a:srgbClr val="000000"/>
                </a:solidFill>
                <a:latin typeface="Arial"/>
                <a:ea typeface="Arial"/>
                <a:cs typeface="Arial"/>
                <a:sym typeface="Arial"/>
              </a:rPr>
              <a:t>The conclusion must necessarily be based on the  presented results</a:t>
            </a:r>
            <a:r>
              <a:rPr lang="en-US" sz="3200" spc="5">
                <a:solidFill>
                  <a:srgbClr val="FF0000"/>
                </a:solidFill>
                <a:latin typeface="Arial"/>
                <a:ea typeface="Arial"/>
                <a:cs typeface="Arial"/>
                <a:sym typeface="Arial"/>
              </a:rPr>
              <a:t> (Arial font size 32 and justified)</a:t>
            </a:r>
            <a:r>
              <a:rPr lang="en-US" sz="3200" spc="5">
                <a:solidFill>
                  <a:srgbClr val="000000"/>
                </a:solidFill>
                <a:latin typeface="Arial"/>
                <a:ea typeface="Arial"/>
                <a:cs typeface="Arial"/>
                <a:sym typeface="Arial"/>
              </a:rPr>
              <a:t>.</a:t>
            </a:r>
          </a:p>
          <a:p>
            <a:pPr algn="l">
              <a:lnSpc>
                <a:spcPts val="3840"/>
              </a:lnSpc>
            </a:pPr>
            <a:endParaRPr lang="en-US" sz="3200" spc="5">
              <a:solidFill>
                <a:srgbClr val="000000"/>
              </a:solidFill>
              <a:latin typeface="Arial"/>
              <a:ea typeface="Arial"/>
              <a:cs typeface="Arial"/>
              <a:sym typeface="Arial"/>
            </a:endParaRPr>
          </a:p>
        </p:txBody>
      </p:sp>
      <p:sp>
        <p:nvSpPr>
          <p:cNvPr id="31" name="TextBox 31"/>
          <p:cNvSpPr txBox="1"/>
          <p:nvPr/>
        </p:nvSpPr>
        <p:spPr>
          <a:xfrm>
            <a:off x="14847227" y="34870200"/>
            <a:ext cx="11898997" cy="2037338"/>
          </a:xfrm>
          <a:prstGeom prst="rect">
            <a:avLst/>
          </a:prstGeom>
        </p:spPr>
        <p:txBody>
          <a:bodyPr lIns="0" tIns="0" rIns="0" bIns="0" rtlCol="0" anchor="t">
            <a:spAutoFit/>
          </a:bodyPr>
          <a:lstStyle/>
          <a:p>
            <a:pPr algn="l">
              <a:lnSpc>
                <a:spcPts val="3840"/>
              </a:lnSpc>
            </a:pPr>
            <a:r>
              <a:rPr lang="en-US" sz="3200">
                <a:solidFill>
                  <a:srgbClr val="000000"/>
                </a:solidFill>
                <a:latin typeface="Arial"/>
                <a:ea typeface="Arial"/>
                <a:cs typeface="Arial"/>
                <a:sym typeface="Arial"/>
              </a:rPr>
              <a:t>1 – Reference</a:t>
            </a:r>
          </a:p>
          <a:p>
            <a:pPr algn="l">
              <a:lnSpc>
                <a:spcPts val="3840"/>
              </a:lnSpc>
            </a:pPr>
            <a:r>
              <a:rPr lang="en-US" sz="3200">
                <a:solidFill>
                  <a:srgbClr val="000000"/>
                </a:solidFill>
                <a:latin typeface="Arial"/>
                <a:ea typeface="Arial"/>
                <a:cs typeface="Arial"/>
                <a:sym typeface="Arial"/>
              </a:rPr>
              <a:t>2 – Reference</a:t>
            </a:r>
          </a:p>
          <a:p>
            <a:pPr algn="l">
              <a:lnSpc>
                <a:spcPts val="3840"/>
              </a:lnSpc>
            </a:pPr>
            <a:r>
              <a:rPr lang="en-US" sz="3200">
                <a:solidFill>
                  <a:srgbClr val="000000"/>
                </a:solidFill>
                <a:latin typeface="Arial"/>
                <a:ea typeface="Arial"/>
                <a:cs typeface="Arial"/>
                <a:sym typeface="Arial"/>
              </a:rPr>
              <a:t>3 – Reference</a:t>
            </a:r>
          </a:p>
          <a:p>
            <a:pPr algn="l">
              <a:lnSpc>
                <a:spcPts val="3840"/>
              </a:lnSpc>
            </a:pPr>
            <a:r>
              <a:rPr lang="en-US" sz="3200">
                <a:solidFill>
                  <a:srgbClr val="000000"/>
                </a:solidFill>
                <a:latin typeface="Arial"/>
                <a:ea typeface="Arial"/>
                <a:cs typeface="Arial"/>
                <a:sym typeface="Arial"/>
              </a:rPr>
              <a:t>4 – Reference </a:t>
            </a:r>
            <a:r>
              <a:rPr lang="en-US" sz="3200">
                <a:solidFill>
                  <a:srgbClr val="FF0000"/>
                </a:solidFill>
                <a:latin typeface="Arial"/>
                <a:ea typeface="Arial"/>
                <a:cs typeface="Arial"/>
                <a:sym typeface="Arial"/>
              </a:rPr>
              <a:t>(Maximum 4 references)</a:t>
            </a:r>
          </a:p>
        </p:txBody>
      </p:sp>
      <p:sp>
        <p:nvSpPr>
          <p:cNvPr id="32" name="TextBox 32"/>
          <p:cNvSpPr txBox="1">
            <a:spLocks noGrp="1" noRot="1" noMove="1" noResize="1" noEditPoints="1" noAdjustHandles="1" noChangeArrowheads="1" noChangeShapeType="1"/>
          </p:cNvSpPr>
          <p:nvPr/>
        </p:nvSpPr>
        <p:spPr>
          <a:xfrm>
            <a:off x="2804940" y="3574662"/>
            <a:ext cx="5292276" cy="609600"/>
          </a:xfrm>
          <a:prstGeom prst="rect">
            <a:avLst/>
          </a:prstGeom>
        </p:spPr>
        <p:txBody>
          <a:bodyPr lIns="0" tIns="0" rIns="0" bIns="0" rtlCol="0" anchor="t">
            <a:spAutoFit/>
          </a:bodyPr>
          <a:lstStyle/>
          <a:p>
            <a:pPr algn="ctr">
              <a:lnSpc>
                <a:spcPts val="4800"/>
              </a:lnSpc>
            </a:pPr>
            <a:r>
              <a:rPr lang="en-US" sz="4000" spc="7" dirty="0">
                <a:solidFill>
                  <a:srgbClr val="1F487C"/>
                </a:solidFill>
                <a:latin typeface="Archivo Black"/>
                <a:ea typeface="Archivo Black"/>
                <a:cs typeface="Archivo Black"/>
                <a:sym typeface="Archivo Black"/>
              </a:rPr>
              <a:t>POSTER ID</a:t>
            </a:r>
          </a:p>
        </p:txBody>
      </p:sp>
      <p:sp>
        <p:nvSpPr>
          <p:cNvPr id="33" name="CaixaDeTexto 32">
            <a:extLst>
              <a:ext uri="{FF2B5EF4-FFF2-40B4-BE49-F238E27FC236}">
                <a16:creationId xmlns:a16="http://schemas.microsoft.com/office/drawing/2014/main" id="{8DD9FB6B-E198-6C87-217B-1ED0A964603D}"/>
              </a:ext>
            </a:extLst>
          </p:cNvPr>
          <p:cNvSpPr txBox="1"/>
          <p:nvPr/>
        </p:nvSpPr>
        <p:spPr>
          <a:xfrm>
            <a:off x="3048000" y="4562646"/>
            <a:ext cx="4554558" cy="1446550"/>
          </a:xfrm>
          <a:prstGeom prst="rect">
            <a:avLst/>
          </a:prstGeom>
          <a:noFill/>
        </p:spPr>
        <p:txBody>
          <a:bodyPr wrap="square" rtlCol="0">
            <a:spAutoFit/>
          </a:bodyPr>
          <a:lstStyle/>
          <a:p>
            <a:pPr algn="ctr"/>
            <a:r>
              <a:rPr lang="pt-BR" sz="8800" b="1" dirty="0"/>
              <a:t>24/</a:t>
            </a:r>
            <a:r>
              <a:rPr lang="pt-BR" sz="8800" b="1" dirty="0">
                <a:solidFill>
                  <a:srgbClr val="FF0000"/>
                </a:solidFill>
              </a:rPr>
              <a:t>XX</a:t>
            </a:r>
          </a:p>
        </p:txBody>
      </p:sp>
      <p:sp>
        <p:nvSpPr>
          <p:cNvPr id="34" name="CaixaDeTexto 33">
            <a:extLst>
              <a:ext uri="{FF2B5EF4-FFF2-40B4-BE49-F238E27FC236}">
                <a16:creationId xmlns:a16="http://schemas.microsoft.com/office/drawing/2014/main" id="{9A092762-D896-7118-EDB2-42F2CA77B2E3}"/>
              </a:ext>
            </a:extLst>
          </p:cNvPr>
          <p:cNvSpPr txBox="1"/>
          <p:nvPr/>
        </p:nvSpPr>
        <p:spPr>
          <a:xfrm>
            <a:off x="10710865" y="13685561"/>
            <a:ext cx="7381869" cy="553998"/>
          </a:xfrm>
          <a:prstGeom prst="rect">
            <a:avLst/>
          </a:prstGeom>
          <a:noFill/>
        </p:spPr>
        <p:txBody>
          <a:bodyPr wrap="square" rtlCol="0">
            <a:spAutoFit/>
          </a:bodyPr>
          <a:lstStyle/>
          <a:p>
            <a:r>
              <a:rPr lang="pt-BR" sz="3000" b="1" dirty="0"/>
              <a:t>* </a:t>
            </a:r>
            <a:r>
              <a:rPr lang="pt-BR" sz="3000" b="1" dirty="0" err="1"/>
              <a:t>Corresponding</a:t>
            </a:r>
            <a:r>
              <a:rPr lang="pt-BR" sz="3000" b="1" dirty="0"/>
              <a:t> </a:t>
            </a:r>
            <a:r>
              <a:rPr lang="pt-BR" sz="3000" b="1" dirty="0" err="1"/>
              <a:t>author</a:t>
            </a:r>
            <a:r>
              <a:rPr lang="pt-BR" sz="3000" b="1" dirty="0"/>
              <a:t>: </a:t>
            </a:r>
            <a:r>
              <a:rPr lang="pt-BR" sz="3000" dirty="0"/>
              <a:t>contato@gmail.com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367</Words>
  <Application>Microsoft Office PowerPoint</Application>
  <PresentationFormat>Personalizar</PresentationFormat>
  <Paragraphs>27</Paragraphs>
  <Slides>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Calibri</vt:lpstr>
      <vt:lpstr>Arial Bold</vt:lpstr>
      <vt:lpstr>Arial Black</vt:lpstr>
      <vt:lpstr>League Spartan</vt:lpstr>
      <vt:lpstr>Arial</vt:lpstr>
      <vt:lpstr>Arimo Bold</vt:lpstr>
      <vt:lpstr>Archivo Black</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BANNER MEVITIH 2024.pptx</dc:title>
  <cp:lastModifiedBy>Ana Gabriellie Valério Penha</cp:lastModifiedBy>
  <cp:revision>3</cp:revision>
  <dcterms:created xsi:type="dcterms:W3CDTF">2006-08-16T00:00:00Z</dcterms:created>
  <dcterms:modified xsi:type="dcterms:W3CDTF">2024-10-05T14:58:15Z</dcterms:modified>
  <dc:identifier>DAGSobEjywQ</dc:identifier>
</cp:coreProperties>
</file>