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97700" cy="43192700"/>
  <p:notesSz cx="6858000" cy="9144000"/>
  <p:embeddedFontLst>
    <p:embeddedFont>
      <p:font typeface="Montserrat Bold" charset="1" panose="00000800000000000000"/>
      <p:regular r:id="rId7"/>
    </p:embeddedFont>
    <p:embeddedFont>
      <p:font typeface="Questrial" charset="1" panose="02000000000000000000"/>
      <p:regular r:id="rId8"/>
    </p:embeddedFont>
    <p:embeddedFont>
      <p:font typeface="Open Sans Bold" charset="1" panose="020B0806030504020204"/>
      <p:regular r:id="rId9"/>
    </p:embeddedFont>
    <p:embeddedFont>
      <p:font typeface="League Spartan" charset="1" panose="00000800000000000000"/>
      <p:regular r:id="rId10"/>
    </p:embeddedFont>
    <p:embeddedFont>
      <p:font typeface="Open Sans" charset="1" panose="020B0606030504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embeddings/oleObject1.bin" Type="http://schemas.openxmlformats.org/officeDocument/2006/relationships/oleObject"/><Relationship Id="rId16" Target="../media/image14.jpeg" Type="http://schemas.openxmlformats.org/officeDocument/2006/relationships/image"/><Relationship Id="rId17" Target="../media/image15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92866" y="41221916"/>
            <a:ext cx="2415156" cy="1311354"/>
          </a:xfrm>
          <a:custGeom>
            <a:avLst/>
            <a:gdLst/>
            <a:ahLst/>
            <a:cxnLst/>
            <a:rect r="r" b="b" t="t" l="l"/>
            <a:pathLst>
              <a:path h="1311354" w="2415156">
                <a:moveTo>
                  <a:pt x="0" y="0"/>
                </a:moveTo>
                <a:lnTo>
                  <a:pt x="2415156" y="0"/>
                </a:lnTo>
                <a:lnTo>
                  <a:pt x="2415156" y="1311355"/>
                </a:lnTo>
                <a:lnTo>
                  <a:pt x="0" y="131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97501" y="40864165"/>
            <a:ext cx="2586923" cy="1865888"/>
          </a:xfrm>
          <a:custGeom>
            <a:avLst/>
            <a:gdLst/>
            <a:ahLst/>
            <a:cxnLst/>
            <a:rect r="r" b="b" t="t" l="l"/>
            <a:pathLst>
              <a:path h="1865888" w="2586923">
                <a:moveTo>
                  <a:pt x="0" y="0"/>
                </a:moveTo>
                <a:lnTo>
                  <a:pt x="2586923" y="0"/>
                </a:lnTo>
                <a:lnTo>
                  <a:pt x="2586923" y="1865888"/>
                </a:lnTo>
                <a:lnTo>
                  <a:pt x="0" y="1865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649" r="0" b="-21994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6601" y="40864165"/>
            <a:ext cx="5298265" cy="2026857"/>
            <a:chOff x="0" y="0"/>
            <a:chExt cx="7064353" cy="27024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717178" y="0"/>
              <a:ext cx="4347176" cy="2702475"/>
            </a:xfrm>
            <a:custGeom>
              <a:avLst/>
              <a:gdLst/>
              <a:ahLst/>
              <a:cxnLst/>
              <a:rect r="r" b="b" t="t" l="l"/>
              <a:pathLst>
                <a:path h="2702475" w="4347176">
                  <a:moveTo>
                    <a:pt x="0" y="0"/>
                  </a:moveTo>
                  <a:lnTo>
                    <a:pt x="4347175" y="0"/>
                  </a:lnTo>
                  <a:lnTo>
                    <a:pt x="4347175" y="2702475"/>
                  </a:lnTo>
                  <a:lnTo>
                    <a:pt x="0" y="2702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5366" t="0" r="-1539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64319"/>
              <a:ext cx="2581677" cy="1921046"/>
            </a:xfrm>
            <a:custGeom>
              <a:avLst/>
              <a:gdLst/>
              <a:ahLst/>
              <a:cxnLst/>
              <a:rect r="r" b="b" t="t" l="l"/>
              <a:pathLst>
                <a:path h="1921046" w="2581677">
                  <a:moveTo>
                    <a:pt x="0" y="0"/>
                  </a:moveTo>
                  <a:lnTo>
                    <a:pt x="2581677" y="0"/>
                  </a:lnTo>
                  <a:lnTo>
                    <a:pt x="2581677" y="1921046"/>
                  </a:lnTo>
                  <a:lnTo>
                    <a:pt x="0" y="192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8585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true" flipV="true" rot="0">
            <a:off x="-1738517" y="21634"/>
            <a:ext cx="34138517" cy="10544908"/>
          </a:xfrm>
          <a:custGeom>
            <a:avLst/>
            <a:gdLst/>
            <a:ahLst/>
            <a:cxnLst/>
            <a:rect r="r" b="b" t="t" l="l"/>
            <a:pathLst>
              <a:path h="10544908" w="34138517">
                <a:moveTo>
                  <a:pt x="34138517" y="10544908"/>
                </a:moveTo>
                <a:lnTo>
                  <a:pt x="0" y="10544908"/>
                </a:lnTo>
                <a:lnTo>
                  <a:pt x="0" y="0"/>
                </a:lnTo>
                <a:lnTo>
                  <a:pt x="34138517" y="0"/>
                </a:lnTo>
                <a:lnTo>
                  <a:pt x="34138517" y="10544908"/>
                </a:lnTo>
                <a:close/>
              </a:path>
            </a:pathLst>
          </a:custGeom>
          <a:blipFill>
            <a:blip r:embed="rId6"/>
            <a:stretch>
              <a:fillRect l="-1596" t="-14565" r="-1031" b="-80217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23841625" y="3240000"/>
            <a:ext cx="2949849" cy="3959529"/>
          </a:xfrm>
          <a:custGeom>
            <a:avLst/>
            <a:gdLst/>
            <a:ahLst/>
            <a:cxnLst/>
            <a:rect r="r" b="b" t="t" l="l"/>
            <a:pathLst>
              <a:path h="3959529" w="2949849">
                <a:moveTo>
                  <a:pt x="2949849" y="0"/>
                </a:moveTo>
                <a:lnTo>
                  <a:pt x="0" y="0"/>
                </a:lnTo>
                <a:lnTo>
                  <a:pt x="0" y="3959529"/>
                </a:lnTo>
                <a:lnTo>
                  <a:pt x="2949849" y="3959529"/>
                </a:lnTo>
                <a:lnTo>
                  <a:pt x="2949849" y="0"/>
                </a:lnTo>
                <a:close/>
              </a:path>
            </a:pathLst>
          </a:custGeom>
          <a:blipFill>
            <a:blip r:embed="rId7">
              <a:alphaModFix amt="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-10800000">
            <a:off x="17043042" y="6465646"/>
            <a:ext cx="613770" cy="823852"/>
          </a:xfrm>
          <a:custGeom>
            <a:avLst/>
            <a:gdLst/>
            <a:ahLst/>
            <a:cxnLst/>
            <a:rect r="r" b="b" t="t" l="l"/>
            <a:pathLst>
              <a:path h="823852" w="613770">
                <a:moveTo>
                  <a:pt x="613770" y="823851"/>
                </a:moveTo>
                <a:lnTo>
                  <a:pt x="0" y="823851"/>
                </a:lnTo>
                <a:lnTo>
                  <a:pt x="0" y="0"/>
                </a:lnTo>
                <a:lnTo>
                  <a:pt x="613770" y="0"/>
                </a:lnTo>
                <a:lnTo>
                  <a:pt x="613770" y="823851"/>
                </a:lnTo>
                <a:close/>
              </a:path>
            </a:pathLst>
          </a:custGeom>
          <a:blipFill>
            <a:blip r:embed="rId7">
              <a:alphaModFix amt="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3691" t="-33691" r="-33691" b="-33691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0" y="21634"/>
            <a:ext cx="32400000" cy="7765041"/>
            <a:chOff x="0" y="0"/>
            <a:chExt cx="43200000" cy="10353388"/>
          </a:xfrm>
        </p:grpSpPr>
        <p:sp>
          <p:nvSpPr>
            <p:cNvPr name="Freeform 11" id="11"/>
            <p:cNvSpPr/>
            <p:nvPr/>
          </p:nvSpPr>
          <p:spPr>
            <a:xfrm flipH="true" flipV="true" rot="-5400000">
              <a:off x="37772517" y="189576"/>
              <a:ext cx="5617058" cy="5237907"/>
            </a:xfrm>
            <a:custGeom>
              <a:avLst/>
              <a:gdLst/>
              <a:ahLst/>
              <a:cxnLst/>
              <a:rect r="r" b="b" t="t" l="l"/>
              <a:pathLst>
                <a:path h="5237907" w="5617058">
                  <a:moveTo>
                    <a:pt x="5617059" y="5237907"/>
                  </a:moveTo>
                  <a:lnTo>
                    <a:pt x="0" y="5237907"/>
                  </a:lnTo>
                  <a:lnTo>
                    <a:pt x="0" y="0"/>
                  </a:lnTo>
                  <a:lnTo>
                    <a:pt x="5617059" y="0"/>
                  </a:lnTo>
                  <a:lnTo>
                    <a:pt x="5617059" y="5237907"/>
                  </a:lnTo>
                  <a:close/>
                </a:path>
              </a:pathLst>
            </a:custGeom>
            <a:blipFill>
              <a:blip r:embed="rId9">
                <a:alphaModFix amt="64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2" id="12"/>
            <p:cNvGrpSpPr/>
            <p:nvPr/>
          </p:nvGrpSpPr>
          <p:grpSpPr>
            <a:xfrm rot="0">
              <a:off x="4547381" y="1352063"/>
              <a:ext cx="7752842" cy="7645187"/>
              <a:chOff x="0" y="0"/>
              <a:chExt cx="862957" cy="85097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62957" cy="850974"/>
              </a:xfrm>
              <a:custGeom>
                <a:avLst/>
                <a:gdLst/>
                <a:ahLst/>
                <a:cxnLst/>
                <a:rect r="r" b="b" t="t" l="l"/>
                <a:pathLst>
                  <a:path h="850974" w="862957">
                    <a:moveTo>
                      <a:pt x="431478" y="0"/>
                    </a:moveTo>
                    <a:cubicBezTo>
                      <a:pt x="193179" y="0"/>
                      <a:pt x="0" y="190497"/>
                      <a:pt x="0" y="425487"/>
                    </a:cubicBezTo>
                    <a:cubicBezTo>
                      <a:pt x="0" y="660477"/>
                      <a:pt x="193179" y="850974"/>
                      <a:pt x="431478" y="850974"/>
                    </a:cubicBezTo>
                    <a:cubicBezTo>
                      <a:pt x="669777" y="850974"/>
                      <a:pt x="862957" y="660477"/>
                      <a:pt x="862957" y="425487"/>
                    </a:cubicBezTo>
                    <a:cubicBezTo>
                      <a:pt x="862957" y="190497"/>
                      <a:pt x="669777" y="0"/>
                      <a:pt x="431478" y="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80902" y="51204"/>
                <a:ext cx="701152" cy="719991"/>
              </a:xfrm>
              <a:prstGeom prst="rect">
                <a:avLst/>
              </a:prstGeom>
            </p:spPr>
            <p:txBody>
              <a:bodyPr anchor="ctr" rtlCol="false" tIns="112292" lIns="112292" bIns="112292" rIns="112292"/>
              <a:lstStyle/>
              <a:p>
                <a:pPr algn="ctr">
                  <a:lnSpc>
                    <a:spcPts val="907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4272000" y="657284"/>
              <a:ext cx="8479840" cy="8339966"/>
            </a:xfrm>
            <a:custGeom>
              <a:avLst/>
              <a:gdLst/>
              <a:ahLst/>
              <a:cxnLst/>
              <a:rect r="r" b="b" t="t" l="l"/>
              <a:pathLst>
                <a:path h="8339966" w="8479840">
                  <a:moveTo>
                    <a:pt x="0" y="0"/>
                  </a:moveTo>
                  <a:lnTo>
                    <a:pt x="8479840" y="0"/>
                  </a:lnTo>
                  <a:lnTo>
                    <a:pt x="8479840" y="8339966"/>
                  </a:lnTo>
                  <a:lnTo>
                    <a:pt x="0" y="8339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0334" t="-16923" r="-18971" b="-24718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true" flipV="false" rot="-5400000">
              <a:off x="-189576" y="189576"/>
              <a:ext cx="5617058" cy="5237907"/>
            </a:xfrm>
            <a:custGeom>
              <a:avLst/>
              <a:gdLst/>
              <a:ahLst/>
              <a:cxnLst/>
              <a:rect r="r" b="b" t="t" l="l"/>
              <a:pathLst>
                <a:path h="5237907" w="5617058">
                  <a:moveTo>
                    <a:pt x="5617059" y="0"/>
                  </a:moveTo>
                  <a:lnTo>
                    <a:pt x="0" y="0"/>
                  </a:lnTo>
                  <a:lnTo>
                    <a:pt x="0" y="5237907"/>
                  </a:lnTo>
                  <a:lnTo>
                    <a:pt x="5617059" y="5237907"/>
                  </a:lnTo>
                  <a:lnTo>
                    <a:pt x="5617059" y="0"/>
                  </a:lnTo>
                  <a:close/>
                </a:path>
              </a:pathLst>
            </a:custGeom>
            <a:blipFill>
              <a:blip r:embed="rId9">
                <a:alphaModFix amt="64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5875772" y="8244576"/>
              <a:ext cx="6104457" cy="2108812"/>
            </a:xfrm>
            <a:custGeom>
              <a:avLst/>
              <a:gdLst/>
              <a:ahLst/>
              <a:cxnLst/>
              <a:rect r="r" b="b" t="t" l="l"/>
              <a:pathLst>
                <a:path h="2108812" w="6104457">
                  <a:moveTo>
                    <a:pt x="0" y="0"/>
                  </a:moveTo>
                  <a:lnTo>
                    <a:pt x="6104456" y="0"/>
                  </a:lnTo>
                  <a:lnTo>
                    <a:pt x="6104456" y="2108812"/>
                  </a:lnTo>
                  <a:lnTo>
                    <a:pt x="0" y="2108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0026454" y="6854641"/>
              <a:ext cx="7741402" cy="783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b="true" sz="3500">
                  <a:solidFill>
                    <a:srgbClr val="7373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Rio de Janeiro, Brasil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3616763" y="5141916"/>
              <a:ext cx="22903766" cy="12139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31BD"/>
                  </a:solidFill>
                  <a:latin typeface="Questrial"/>
                  <a:ea typeface="Questrial"/>
                  <a:cs typeface="Questrial"/>
                  <a:sym typeface="Questrial"/>
                </a:rPr>
                <a:t>Innovation, Research and Entrepreneurship in Health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3143661" y="3683514"/>
              <a:ext cx="2223933" cy="11918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59"/>
                </a:lnSpc>
                <a:spcBef>
                  <a:spcPct val="0"/>
                </a:spcBef>
              </a:pPr>
              <a:r>
                <a:rPr lang="en-US" sz="5399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rd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1768869" y="3616839"/>
              <a:ext cx="27111131" cy="1792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3    </a:t>
              </a:r>
              <a:r>
                <a:rPr lang="en-US" sz="800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International MEVITIH Congress 2025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7199212" y="7256124"/>
              <a:ext cx="3457575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POSTER ID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5920557" y="9364063"/>
              <a:ext cx="1738787" cy="5691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b="true" sz="2600">
                  <a:solidFill>
                    <a:srgbClr val="0031B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3805011" y="9193032"/>
              <a:ext cx="9413819" cy="1160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19"/>
                </a:lnSpc>
                <a:spcBef>
                  <a:spcPct val="0"/>
                </a:spcBef>
              </a:pPr>
              <a:r>
                <a:rPr lang="en-US" b="true" sz="5299">
                  <a:solidFill>
                    <a:srgbClr val="0031B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4-7   november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36362898" y="8458666"/>
              <a:ext cx="5130205" cy="15472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99"/>
                </a:lnSpc>
              </a:pPr>
              <a:r>
                <a:rPr lang="en-US" b="true" sz="6999">
                  <a:solidFill>
                    <a:srgbClr val="FEFE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MEV - XX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-1909179" y="18218051"/>
            <a:ext cx="35081853" cy="21741949"/>
          </a:xfrm>
          <a:custGeom>
            <a:avLst/>
            <a:gdLst/>
            <a:ahLst/>
            <a:cxnLst/>
            <a:rect r="r" b="b" t="t" l="l"/>
            <a:pathLst>
              <a:path h="21741949" w="35081853">
                <a:moveTo>
                  <a:pt x="0" y="0"/>
                </a:moveTo>
                <a:lnTo>
                  <a:pt x="35081853" y="0"/>
                </a:lnTo>
                <a:lnTo>
                  <a:pt x="35081853" y="21741949"/>
                </a:lnTo>
                <a:lnTo>
                  <a:pt x="0" y="21741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</a:blip>
            <a:stretch>
              <a:fillRect l="-106171" t="-39075" r="-103349" b="-153715"/>
            </a:stretch>
          </a:blipFill>
        </p:spPr>
      </p:sp>
      <p:graphicFrame>
        <p:nvGraphicFramePr>
          <p:cNvPr name="Object 27" id="27"/>
          <p:cNvGraphicFramePr/>
          <p:nvPr/>
        </p:nvGraphicFramePr>
        <p:xfrm>
          <a:off x="17324287" y="20943979"/>
          <a:ext cx="9429750" cy="4400550"/>
        </p:xfrm>
        <a:graphic>
          <a:graphicData uri="http://schemas.openxmlformats.org/presentationml/2006/ole">
            <p:oleObj imgW="11315700" imgH="6286500" r:id="rId15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28" id="28"/>
          <p:cNvSpPr/>
          <p:nvPr/>
        </p:nvSpPr>
        <p:spPr>
          <a:xfrm flipH="false" flipV="false" rot="0">
            <a:off x="3139499" y="31020016"/>
            <a:ext cx="12191242" cy="7635524"/>
          </a:xfrm>
          <a:custGeom>
            <a:avLst/>
            <a:gdLst/>
            <a:ahLst/>
            <a:cxnLst/>
            <a:rect r="r" b="b" t="t" l="l"/>
            <a:pathLst>
              <a:path h="7635524" w="12191242">
                <a:moveTo>
                  <a:pt x="0" y="0"/>
                </a:moveTo>
                <a:lnTo>
                  <a:pt x="12191243" y="0"/>
                </a:lnTo>
                <a:lnTo>
                  <a:pt x="12191243" y="7635524"/>
                </a:lnTo>
                <a:lnTo>
                  <a:pt x="0" y="76355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9874" r="0" b="-9874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6655859" y="40551548"/>
            <a:ext cx="2147759" cy="2339474"/>
          </a:xfrm>
          <a:custGeom>
            <a:avLst/>
            <a:gdLst/>
            <a:ahLst/>
            <a:cxnLst/>
            <a:rect r="r" b="b" t="t" l="l"/>
            <a:pathLst>
              <a:path h="2339474" w="2147759">
                <a:moveTo>
                  <a:pt x="0" y="0"/>
                </a:moveTo>
                <a:lnTo>
                  <a:pt x="2147759" y="0"/>
                </a:lnTo>
                <a:lnTo>
                  <a:pt x="2147759" y="2339474"/>
                </a:lnTo>
                <a:lnTo>
                  <a:pt x="0" y="233947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48118" t="-15586" r="-51555" b="-1876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243478" y="40255275"/>
            <a:ext cx="2974246" cy="64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39"/>
              </a:lnSpc>
              <a:spcBef>
                <a:spcPct val="0"/>
              </a:spcBef>
            </a:pPr>
            <a:r>
              <a:rPr lang="en-US" sz="3742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Organized by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6405661" y="40255275"/>
            <a:ext cx="4435195" cy="64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39"/>
              </a:lnSpc>
              <a:spcBef>
                <a:spcPct val="0"/>
              </a:spcBef>
            </a:pPr>
            <a:r>
              <a:rPr lang="en-US" sz="3742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Financial support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167420" y="9339250"/>
            <a:ext cx="25729121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Effects of Whole-Body Vibration Exercise on Glycemic Control and IGF-1 Levels in Elderly Individuals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909046" y="11842225"/>
            <a:ext cx="6245870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Smith J¹, Cardoso A², Silva A²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420638" y="12726590"/>
            <a:ext cx="13858577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1¹Department of Physiology, University of Oxford, UK.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²Laboratory of Human Performance and Vibration, Federal University of Rio de Janeiro, Brazil.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401633" y="14812179"/>
            <a:ext cx="5329089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31B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IINTRODUCTION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311196" y="21060659"/>
            <a:ext cx="350996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31B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OBJECTIVE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430854" y="25147341"/>
            <a:ext cx="3270647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31B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METHODS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101886" y="16367879"/>
            <a:ext cx="12421862" cy="307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Whole-body vibration (WBV) exercise has emerged as a non-invasive strategy to improve metabolic and endocrine responses in older adults. However, its effects on glycemic control and insulin-like growth factor 1 (IGF-1) remain unclear.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1737021" y="14812179"/>
            <a:ext cx="285288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31B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7028238" y="16367879"/>
            <a:ext cx="12419762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After 8 weeks, the WBV group showed a significant reduction in fasting glucose (p&lt;0.05) and insulin levels (p&lt;0.05), along with a moderate increase in IGF-1 (p=0.06). No significant changes were observed in the control group.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065886" y="22493275"/>
            <a:ext cx="12427748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investigate the effects of an 8-week WBV exercise protocol on fasting glucose, insulin, and IGF-1 serum levels in elderly individuals.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065886" y="26689316"/>
            <a:ext cx="12457862" cy="369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Twenty-four participants (≥60 years) were randomly assigned to a WBV group or a control group. The WBV group performed sessions three times per week using a side-alternating platform (30–40 Hz, 2–4 mm, 10 min/session). Blood samples were collected pre- and post-intervention to assess biochemical parameters.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1143007" y="27838859"/>
            <a:ext cx="4539258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31B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7028238" y="29397784"/>
            <a:ext cx="12419762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WBV exercise may be an effective and safe alternative for improving glucose metabolism and IGF-1 response in elderly individuals. Further studies are warranted to confirm these findings and explore long-term adaptations.n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1337004" y="32977284"/>
            <a:ext cx="415126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31B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REFERENCES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7028238" y="34545734"/>
            <a:ext cx="12311762" cy="3404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70345" indent="-335173" lvl="1">
              <a:lnSpc>
                <a:spcPts val="4346"/>
              </a:lnSpc>
              <a:buAutoNum type="arabicPeriod" startAt="1"/>
            </a:pPr>
            <a:r>
              <a:rPr lang="en-US" sz="310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Cardinale M, Bosco C. The use of vibration as an exercise intervention. Exerc Sport Sci Rev. 2003;31(1):3–7. doi:10.1097/00003677-200301000-00002</a:t>
            </a:r>
          </a:p>
          <a:p>
            <a:pPr algn="just" marL="548027" indent="-274014" lvl="1">
              <a:lnSpc>
                <a:spcPts val="3553"/>
              </a:lnSpc>
              <a:buAutoNum type="arabicPeriod" startAt="1"/>
            </a:pPr>
            <a:r>
              <a:rPr lang="en-US" sz="253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Machado A, García-López D, González-Gallego J, Garatachea N. Whole-body vibration training increases muscle strength and mass in older women: a randomized-controlled trial. Scand J Med Sci Sports. 2010;20(2):200–7. doi:10.1111/j.1600-0838.2009.00919.x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7028238" y="19810504"/>
            <a:ext cx="12311762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Table 1. Baseline and post-intervention biochemical parameters of participants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7324287" y="26365659"/>
            <a:ext cx="1147933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Values are expressed as mean ± standard deviation (SD). WBV: whole-body vibration.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240000" y="38912715"/>
            <a:ext cx="1147933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Figure 1. Description about the procedure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5129908" y="40255275"/>
            <a:ext cx="2974246" cy="64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39"/>
              </a:lnSpc>
              <a:spcBef>
                <a:spcPct val="0"/>
              </a:spcBef>
            </a:pPr>
            <a:r>
              <a:rPr lang="en-US" sz="3742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Published 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DAG1oXY4qcI</dc:identifier>
  <dcterms:modified xsi:type="dcterms:W3CDTF">2011-08-01T06:04:30Z</dcterms:modified>
  <cp:revision>1</cp:revision>
  <dc:title>Template Banner MEVITIH-2025 (90 x 120 cm)</dc:title>
</cp:coreProperties>
</file>